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0" r:id="rId5"/>
    <p:sldId id="261" r:id="rId6"/>
    <p:sldId id="263" r:id="rId7"/>
    <p:sldId id="262" r:id="rId8"/>
    <p:sldId id="273" r:id="rId9"/>
    <p:sldId id="265" r:id="rId10"/>
    <p:sldId id="268" r:id="rId11"/>
    <p:sldId id="266" r:id="rId12"/>
    <p:sldId id="264" r:id="rId13"/>
    <p:sldId id="269" r:id="rId14"/>
    <p:sldId id="270" r:id="rId15"/>
    <p:sldId id="271" r:id="rId16"/>
    <p:sldId id="272" r:id="rId17"/>
    <p:sldId id="274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1" autoAdjust="0"/>
  </p:normalViewPr>
  <p:slideViewPr>
    <p:cSldViewPr snapToGrid="0">
      <p:cViewPr varScale="1">
        <p:scale>
          <a:sx n="68" d="100"/>
          <a:sy n="68" d="100"/>
        </p:scale>
        <p:origin x="5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1B8FF-B3FD-4FC3-A16B-5CCB9984A5F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5FADC-2B5C-43C2-9334-B6A729636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18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38854-D09E-499B-A990-BF12419B760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EC2C0-5504-4FB5-BC33-6E59C705F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2024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C2C0-5504-4FB5-BC33-6E59C705F6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35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C2C0-5504-4FB5-BC33-6E59C705F6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1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C2C0-5504-4FB5-BC33-6E59C705F6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36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C2C0-5504-4FB5-BC33-6E59C705F6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35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C2C0-5504-4FB5-BC33-6E59C705F6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67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C2C0-5504-4FB5-BC33-6E59C705F6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63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C2C0-5504-4FB5-BC33-6E59C705F6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9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C2C0-5504-4FB5-BC33-6E59C705F6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9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C2C0-5504-4FB5-BC33-6E59C705F6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C2C0-5504-4FB5-BC33-6E59C705F6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71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C2C0-5504-4FB5-BC33-6E59C705F6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37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C2C0-5504-4FB5-BC33-6E59C705F6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4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C2C0-5504-4FB5-BC33-6E59C705F6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5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C2C0-5504-4FB5-BC33-6E59C705F6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24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C2C0-5504-4FB5-BC33-6E59C705F6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4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0BA6C-1836-44AA-8784-77555967D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C9BCC-D815-4ED0-95B0-06BD68A9F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1FCA2-E603-40DA-91D6-84324F19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CE4-19DD-4099-A40B-6EFEE872516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BD74C-DFAF-43A6-9F9A-E49C79B4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7D15B-A979-4D2F-9F85-10A128C1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0DC-63E9-4805-A852-F4A15D9E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7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5E3BB-7D5F-4B67-BDA8-9F0CD4B2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4F43E-0580-4D77-9371-C4B16572A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F8442-D153-4772-8F79-0655B014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CE4-19DD-4099-A40B-6EFEE872516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C2E3D-BCAB-4F66-8215-0E9ECA9E6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5F71A-2DCA-4F11-94C2-F4DF4016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0DC-63E9-4805-A852-F4A15D9E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9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8AE278-AB6B-4C10-B180-D72A1CC10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D408A-325B-4FFB-87FE-A5146B3EF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2FBB9-3963-48A0-9718-479C4DE9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CE4-19DD-4099-A40B-6EFEE872516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B790-0C9A-4D45-9F95-6596A1F3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F5ED2-D684-4C39-9720-7EF8EC86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0DC-63E9-4805-A852-F4A15D9E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9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6059-50F0-400D-A248-5ABE16B7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BB925-A56B-4CA9-9F68-E07F90011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B7CAF-8985-476F-B059-C2BA622C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CE4-19DD-4099-A40B-6EFEE872516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CA1B2-9A68-449C-8C75-F12847EF2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7F800-4CDC-4F8B-ACC3-300169BE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0DC-63E9-4805-A852-F4A15D9E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1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F79A-2A45-4038-8FB2-E6BE2976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7D24-AA0C-408C-B54E-94DD07F69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7A06D-E15B-4A45-A0FF-6065E46E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CE4-19DD-4099-A40B-6EFEE872516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0E58E-827E-438F-BAB9-5A33A8DC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22FF8-F90B-4E30-8988-15501E82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0DC-63E9-4805-A852-F4A15D9E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93FC0-526A-4523-8F0B-BE2C392D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723D-D9F9-4AE4-BB0B-5ABC94023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4D932-58BE-4399-9B06-27A421179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EA0F1-CD5F-43EF-852F-9073A5FD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CE4-19DD-4099-A40B-6EFEE872516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11C0B-DEF2-41F3-A734-5F65F51D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BA781-A68B-4B96-B3BE-1F9F59AF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0DC-63E9-4805-A852-F4A15D9E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7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F13B-7B5E-4A0C-AB48-11D5EDC1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BB709-104F-41A1-BB18-2E83823BB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DD6D4-9949-46AB-A5BC-586F6F9F0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6A0A4-2F4B-42AE-B879-B5D07A997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FAF3D-A8EF-4172-859C-36B30C153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956B1F-BEC5-4B74-860D-F4206D61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CE4-19DD-4099-A40B-6EFEE872516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16E4CA-98BF-442B-A844-607D07A0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F3DC23-0190-4550-8629-9DE2A904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0DC-63E9-4805-A852-F4A15D9E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1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5C57-F15B-4AB9-9565-4A3169E07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162B7-39B1-4701-8D70-3DD0408C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CE4-19DD-4099-A40B-6EFEE872516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6F614-152A-4976-89BB-660ACD29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FF9F7-A46C-4E7D-B8F7-6BFA98D0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0DC-63E9-4805-A852-F4A15D9E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6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9FCC6-F058-4E9B-B7F6-853C8179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CE4-19DD-4099-A40B-6EFEE872516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964469-C46B-4D5C-A40B-166539E7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F74EE-D528-48A0-B258-5CF41804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0DC-63E9-4805-A852-F4A15D9E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3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72A93-45DC-4E3F-9AD2-B231CDBAB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6066-3359-40B2-A253-5E96BE28A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34856-5A4C-4D0F-9894-583191C10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6D34D-6B36-42C3-90E8-868F19E9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CE4-19DD-4099-A40B-6EFEE872516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97AEC-8AB2-4A05-BFEB-E16A9A13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392C2-CCF5-460C-885D-708BCB2E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0DC-63E9-4805-A852-F4A15D9E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1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2A79-21FF-4B0A-8D10-4148EB8C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7A3FA-2703-4E8B-B68D-25351E805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ACDB1-968C-4074-896D-F8A758C83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78D1C-3807-4F38-9907-4FBD9B2D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CE4-19DD-4099-A40B-6EFEE872516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A011C-05DD-49B0-BB06-5478782D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ED17E-A94B-4EED-AE12-0D81A2A2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0DC-63E9-4805-A852-F4A15D9E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4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200F0F-7C89-49C8-BA27-E12E93EFA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F3EA2-5DE3-4448-B56D-48FE343AD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DBBFA-E65F-4C07-A611-14C9E89E8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A2CE4-19DD-4099-A40B-6EFEE872516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18201-DA78-4524-993E-A889A66A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B8332-FF9A-4792-AEFC-584EF835F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9B0DC-63E9-4805-A852-F4A15D9E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vwatts.nrel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unnyportal.com/Templates/PublicPageOverview.aspx?page=483f2fbc-a98d-4d4c-b92e-2cead586cd53&amp;plant=ad872034-5f77-4b2a-8539-fa58b741db91&amp;splang=en-U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32E7-6D98-49BB-B71F-2AB5BD29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614055"/>
            <a:ext cx="7644627" cy="1485639"/>
          </a:xfrm>
        </p:spPr>
        <p:txBody>
          <a:bodyPr>
            <a:normAutofit/>
          </a:bodyPr>
          <a:lstStyle/>
          <a:p>
            <a:r>
              <a:rPr lang="en-US" dirty="0"/>
              <a:t>Solar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3806-A612-4436-B8E8-48583CA0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1107" y="2953836"/>
            <a:ext cx="7644627" cy="2352763"/>
          </a:xfrm>
        </p:spPr>
        <p:txBody>
          <a:bodyPr>
            <a:normAutofit/>
          </a:bodyPr>
          <a:lstStyle/>
          <a:p>
            <a:r>
              <a:rPr lang="en-US" dirty="0"/>
              <a:t>The Tale of an Actual User</a:t>
            </a:r>
          </a:p>
          <a:p>
            <a:r>
              <a:rPr lang="en-US" dirty="0"/>
              <a:t>Mark Steinmetz</a:t>
            </a:r>
          </a:p>
          <a:p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32E7-6D98-49BB-B71F-2AB5BD29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827" y="597277"/>
            <a:ext cx="7644627" cy="1097299"/>
          </a:xfrm>
        </p:spPr>
        <p:txBody>
          <a:bodyPr>
            <a:normAutofit/>
          </a:bodyPr>
          <a:lstStyle/>
          <a:p>
            <a:r>
              <a:rPr lang="en-US" dirty="0"/>
              <a:t>Solar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3806-A612-4436-B8E8-48583CA0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3042" y="1824449"/>
            <a:ext cx="7644627" cy="4012067"/>
          </a:xfrm>
        </p:spPr>
        <p:txBody>
          <a:bodyPr>
            <a:normAutofit/>
          </a:bodyPr>
          <a:lstStyle/>
          <a:p>
            <a:r>
              <a:rPr lang="en-US" dirty="0"/>
              <a:t>Location Considerations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9FF6B-C58E-4709-BB1A-F6BCF34E5B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55" y="2270254"/>
            <a:ext cx="5349424" cy="40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32E7-6D98-49BB-B71F-2AB5BD29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827" y="597277"/>
            <a:ext cx="7644627" cy="1097299"/>
          </a:xfrm>
        </p:spPr>
        <p:txBody>
          <a:bodyPr>
            <a:normAutofit/>
          </a:bodyPr>
          <a:lstStyle/>
          <a:p>
            <a:r>
              <a:rPr lang="en-US" dirty="0"/>
              <a:t>Solar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3806-A612-4436-B8E8-48583CA0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6993" y="1914772"/>
            <a:ext cx="6050562" cy="4345951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Production</a:t>
            </a:r>
          </a:p>
          <a:p>
            <a:r>
              <a:rPr lang="en-US" sz="2000" dirty="0"/>
              <a:t>Percent of annual production</a:t>
            </a:r>
            <a:endParaRPr lang="en-US" sz="29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January 6%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February 5%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March 8%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April 8%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May 10%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June 11%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July 11%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August 10%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September 10%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October 7%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November 7%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December 6</a:t>
            </a:r>
          </a:p>
          <a:p>
            <a:pPr algn="l"/>
            <a:endParaRPr lang="en-US" sz="1800" dirty="0"/>
          </a:p>
          <a:p>
            <a:pPr algn="r"/>
            <a:endParaRPr lang="en-US" dirty="0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D04E9F61-F4B7-4730-881B-7BD2D510C3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0742" y="3179449"/>
            <a:ext cx="3521458" cy="26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32E7-6D98-49BB-B71F-2AB5BD29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827" y="597277"/>
            <a:ext cx="7644627" cy="1097299"/>
          </a:xfrm>
        </p:spPr>
        <p:txBody>
          <a:bodyPr>
            <a:normAutofit/>
          </a:bodyPr>
          <a:lstStyle/>
          <a:p>
            <a:r>
              <a:rPr lang="en-US" dirty="0"/>
              <a:t>Solar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3806-A612-4436-B8E8-48583CA0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6833" y="1795244"/>
            <a:ext cx="7315357" cy="4924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Items to think about</a:t>
            </a:r>
          </a:p>
          <a:p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Is your home or facility Energy Efficient?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What size system?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Where would I locate the array?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What would be my cost per watt?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Does my utility have a net-metering program?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Are there SREC’s available?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Are there any incentives available from the Utility?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No residential incentives, IPA handles SREC’s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Ameren has incentives for Smart Inverters for commercial accounts.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32E7-6D98-49BB-B71F-2AB5BD29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827" y="597277"/>
            <a:ext cx="7644627" cy="1097299"/>
          </a:xfrm>
        </p:spPr>
        <p:txBody>
          <a:bodyPr>
            <a:normAutofit/>
          </a:bodyPr>
          <a:lstStyle/>
          <a:p>
            <a:r>
              <a:rPr lang="en-US" dirty="0"/>
              <a:t>Solar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3806-A612-4436-B8E8-48583CA0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9963" y="1914772"/>
            <a:ext cx="7644627" cy="4012067"/>
          </a:xfrm>
        </p:spPr>
        <p:txBody>
          <a:bodyPr>
            <a:normAutofit/>
          </a:bodyPr>
          <a:lstStyle/>
          <a:p>
            <a:r>
              <a:rPr lang="en-US" dirty="0"/>
              <a:t>Key Takeaways</a:t>
            </a:r>
          </a:p>
          <a:p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Always look to energy efficiency projects first!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Consistent savings and lower usage regardless of source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Compare pricing and use a metric of, “cost per watt”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Source from a trusted provider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Low maintenance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 Illinois – they should not increase property tax value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32E7-6D98-49BB-B71F-2AB5BD29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2882" y="597277"/>
            <a:ext cx="7644627" cy="1097299"/>
          </a:xfrm>
        </p:spPr>
        <p:txBody>
          <a:bodyPr>
            <a:normAutofit/>
          </a:bodyPr>
          <a:lstStyle/>
          <a:p>
            <a:r>
              <a:rPr lang="en-US" dirty="0"/>
              <a:t>Solar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3806-A612-4436-B8E8-48583CA0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7563" y="2248656"/>
            <a:ext cx="7644627" cy="4012067"/>
          </a:xfrm>
        </p:spPr>
        <p:txBody>
          <a:bodyPr>
            <a:normAutofit/>
          </a:bodyPr>
          <a:lstStyle/>
          <a:p>
            <a:r>
              <a:rPr lang="en-US" dirty="0"/>
              <a:t>67,040 </a:t>
            </a:r>
            <a:r>
              <a:rPr lang="en-US" dirty="0" err="1"/>
              <a:t>kWhs</a:t>
            </a:r>
            <a:r>
              <a:rPr lang="en-US" dirty="0"/>
              <a:t> to date</a:t>
            </a:r>
          </a:p>
          <a:p>
            <a:endParaRPr lang="en-US" dirty="0"/>
          </a:p>
          <a:p>
            <a:r>
              <a:rPr lang="en-US" dirty="0"/>
              <a:t>Equivalent to CO2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10.2 Passenger vehicles driven for 1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5,334 Gallons of gasoline consumed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52,228 lbs. of coal burned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1801 incandescent lamps switched to 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47.4 metric tons of Carbon Dioxide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32E7-6D98-49BB-B71F-2AB5BD29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827" y="597277"/>
            <a:ext cx="7644627" cy="1097299"/>
          </a:xfrm>
        </p:spPr>
        <p:txBody>
          <a:bodyPr>
            <a:normAutofit/>
          </a:bodyPr>
          <a:lstStyle/>
          <a:p>
            <a:r>
              <a:rPr lang="en-US" dirty="0"/>
              <a:t>Solar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3806-A612-4436-B8E8-48583CA0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7563" y="2248656"/>
            <a:ext cx="7644627" cy="401206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4800" dirty="0"/>
              <a:t>Questions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32E7-6D98-49BB-B71F-2AB5BD29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614055"/>
            <a:ext cx="7644627" cy="1147633"/>
          </a:xfrm>
        </p:spPr>
        <p:txBody>
          <a:bodyPr>
            <a:normAutofit/>
          </a:bodyPr>
          <a:lstStyle/>
          <a:p>
            <a:r>
              <a:rPr lang="en-US" dirty="0"/>
              <a:t>Solar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3806-A612-4436-B8E8-48583CA0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492" y="2353992"/>
            <a:ext cx="7644627" cy="416425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About the System</a:t>
            </a:r>
          </a:p>
          <a:p>
            <a:pPr algn="l"/>
            <a:r>
              <a:rPr lang="en-US" dirty="0"/>
              <a:t>Considerations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/>
              <a:t>Size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/>
              <a:t>Location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/>
              <a:t>Cost Analysis and Payback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/>
              <a:t>Research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/>
              <a:t>Production Annual / Monthly Average %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/>
              <a:t>Things to consider 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/>
              <a:t>Takeaways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32E7-6D98-49BB-B71F-2AB5BD29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827" y="597277"/>
            <a:ext cx="7644627" cy="1097299"/>
          </a:xfrm>
        </p:spPr>
        <p:txBody>
          <a:bodyPr>
            <a:normAutofit/>
          </a:bodyPr>
          <a:lstStyle/>
          <a:p>
            <a:r>
              <a:rPr lang="en-US" dirty="0"/>
              <a:t>Solar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3806-A612-4436-B8E8-48583CA0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7563" y="2248656"/>
            <a:ext cx="7644627" cy="401206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Commissioning Date; February 15</a:t>
            </a:r>
            <a:r>
              <a:rPr lang="en-US" baseline="30000" dirty="0"/>
              <a:t>th,</a:t>
            </a:r>
            <a:r>
              <a:rPr lang="en-US" dirty="0"/>
              <a:t> 2017</a:t>
            </a:r>
          </a:p>
          <a:p>
            <a:endParaRPr lang="en-US" dirty="0"/>
          </a:p>
          <a:p>
            <a:r>
              <a:rPr lang="en-US" dirty="0"/>
              <a:t>32 Panels - Trina Solar – 335w each– DC</a:t>
            </a:r>
          </a:p>
          <a:p>
            <a:r>
              <a:rPr lang="en-US" dirty="0"/>
              <a:t>Added 4 additional panels 4/30/2018 for a total of 36</a:t>
            </a:r>
          </a:p>
          <a:p>
            <a:r>
              <a:rPr lang="en-US" dirty="0"/>
              <a:t>Increased to 12.0 kW</a:t>
            </a:r>
          </a:p>
          <a:p>
            <a:endParaRPr lang="en-US" dirty="0"/>
          </a:p>
          <a:p>
            <a:r>
              <a:rPr lang="en-US" dirty="0"/>
              <a:t>Inverter – Fronius 10kw inverter</a:t>
            </a:r>
          </a:p>
          <a:p>
            <a:endParaRPr lang="en-US" dirty="0"/>
          </a:p>
          <a:p>
            <a:r>
              <a:rPr lang="en-US" dirty="0"/>
              <a:t>Ground Mount</a:t>
            </a:r>
          </a:p>
          <a:p>
            <a:endParaRPr lang="en-US" dirty="0"/>
          </a:p>
          <a:p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32E7-6D98-49BB-B71F-2AB5BD29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827" y="597277"/>
            <a:ext cx="7644627" cy="1097299"/>
          </a:xfrm>
        </p:spPr>
        <p:txBody>
          <a:bodyPr>
            <a:normAutofit/>
          </a:bodyPr>
          <a:lstStyle/>
          <a:p>
            <a:r>
              <a:rPr lang="en-US" dirty="0"/>
              <a:t>Solar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3806-A612-4436-B8E8-48583CA0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7563" y="2248656"/>
            <a:ext cx="7644627" cy="40120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algn="r"/>
            <a:endParaRPr lang="en-US" dirty="0"/>
          </a:p>
        </p:txBody>
      </p:sp>
      <p:pic>
        <p:nvPicPr>
          <p:cNvPr id="5" name="Picture 4" descr="A picture containing outdoor, sky, tree, snow&#10;&#10;Description automatically generated">
            <a:extLst>
              <a:ext uri="{FF2B5EF4-FFF2-40B4-BE49-F238E27FC236}">
                <a16:creationId xmlns:a16="http://schemas.microsoft.com/office/drawing/2014/main" id="{677AA1F4-1F79-4A8B-A87E-0A2A2E7E06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82" y="1909589"/>
            <a:ext cx="5603916" cy="42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32E7-6D98-49BB-B71F-2AB5BD29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827" y="597277"/>
            <a:ext cx="7644627" cy="1097299"/>
          </a:xfrm>
        </p:spPr>
        <p:txBody>
          <a:bodyPr>
            <a:normAutofit/>
          </a:bodyPr>
          <a:lstStyle/>
          <a:p>
            <a:r>
              <a:rPr lang="en-US" dirty="0"/>
              <a:t>Solar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3806-A612-4436-B8E8-48583CA0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7563" y="2248656"/>
            <a:ext cx="7644627" cy="40120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CF5F0-BA9B-4B45-ACDB-B190779885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52" y="1914771"/>
            <a:ext cx="5478031" cy="410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32E7-6D98-49BB-B71F-2AB5BD29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827" y="597277"/>
            <a:ext cx="7644627" cy="1097299"/>
          </a:xfrm>
        </p:spPr>
        <p:txBody>
          <a:bodyPr>
            <a:normAutofit/>
          </a:bodyPr>
          <a:lstStyle/>
          <a:p>
            <a:r>
              <a:rPr lang="en-US" dirty="0"/>
              <a:t>Solar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3806-A612-4436-B8E8-48583CA0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7563" y="2248656"/>
            <a:ext cx="7644627" cy="40120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algn="r"/>
            <a:endParaRPr lang="en-US" dirty="0"/>
          </a:p>
        </p:txBody>
      </p:sp>
      <p:pic>
        <p:nvPicPr>
          <p:cNvPr id="5" name="Picture 4" descr="A picture containing text, sky, outdoor, grass&#10;&#10;Description automatically generated">
            <a:extLst>
              <a:ext uri="{FF2B5EF4-FFF2-40B4-BE49-F238E27FC236}">
                <a16:creationId xmlns:a16="http://schemas.microsoft.com/office/drawing/2014/main" id="{6E2A0F99-2A84-4F82-AD7C-469E3D225C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92" y="1814156"/>
            <a:ext cx="6160155" cy="462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32E7-6D98-49BB-B71F-2AB5BD29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827" y="597277"/>
            <a:ext cx="7644627" cy="1097299"/>
          </a:xfrm>
        </p:spPr>
        <p:txBody>
          <a:bodyPr>
            <a:normAutofit/>
          </a:bodyPr>
          <a:lstStyle/>
          <a:p>
            <a:r>
              <a:rPr lang="en-US" dirty="0"/>
              <a:t>Solar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3806-A612-4436-B8E8-48583CA0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7563" y="2248656"/>
            <a:ext cx="7644627" cy="401206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Initial Cost Installed				$25,000.00</a:t>
            </a:r>
          </a:p>
          <a:p>
            <a:pPr algn="l"/>
            <a:r>
              <a:rPr lang="en-US" dirty="0"/>
              <a:t>Estimated Annual Production			15,000 kW</a:t>
            </a:r>
          </a:p>
          <a:p>
            <a:pPr algn="l"/>
            <a:r>
              <a:rPr lang="en-US" dirty="0"/>
              <a:t>Federal Tax Credit @ 30%			$7500.00</a:t>
            </a:r>
          </a:p>
          <a:p>
            <a:pPr algn="l"/>
            <a:r>
              <a:rPr lang="en-US" dirty="0"/>
              <a:t>Solar Renewable Energy Credits </a:t>
            </a:r>
          </a:p>
          <a:p>
            <a:pPr algn="l"/>
            <a:r>
              <a:rPr lang="en-US" dirty="0"/>
              <a:t>Estimated at 40% of project 			$10,000.00</a:t>
            </a:r>
          </a:p>
          <a:p>
            <a:pPr algn="l"/>
            <a:r>
              <a:rPr lang="en-US" dirty="0"/>
              <a:t>Estimated Annual Energy cost savings	$  1,650.00</a:t>
            </a:r>
          </a:p>
          <a:p>
            <a:pPr algn="l"/>
            <a:r>
              <a:rPr lang="en-US" dirty="0"/>
              <a:t>Estimated simple payback period		4.7 years</a:t>
            </a:r>
          </a:p>
          <a:p>
            <a:pPr algn="l"/>
            <a:r>
              <a:rPr lang="en-US" dirty="0"/>
              <a:t>Estimated after panel add			4.3 years</a:t>
            </a:r>
          </a:p>
          <a:p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32E7-6D98-49BB-B71F-2AB5BD29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827" y="597277"/>
            <a:ext cx="7644627" cy="1097299"/>
          </a:xfrm>
        </p:spPr>
        <p:txBody>
          <a:bodyPr>
            <a:normAutofit/>
          </a:bodyPr>
          <a:lstStyle/>
          <a:p>
            <a:r>
              <a:rPr lang="en-US" dirty="0"/>
              <a:t>Solar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3806-A612-4436-B8E8-48583CA0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0176" y="1829206"/>
            <a:ext cx="7644627" cy="4012067"/>
          </a:xfrm>
        </p:spPr>
        <p:txBody>
          <a:bodyPr>
            <a:normAutofit/>
          </a:bodyPr>
          <a:lstStyle/>
          <a:p>
            <a:r>
              <a:rPr lang="en-US" sz="3600" dirty="0"/>
              <a:t>Research</a:t>
            </a:r>
          </a:p>
          <a:p>
            <a:r>
              <a:rPr lang="en-US" dirty="0"/>
              <a:t>National Renewable Energy Laboratory - </a:t>
            </a:r>
            <a:r>
              <a:rPr lang="en-US" dirty="0" err="1"/>
              <a:t>PVWatts</a:t>
            </a:r>
            <a:r>
              <a:rPr lang="en-US" dirty="0"/>
              <a:t> Calculator</a:t>
            </a:r>
          </a:p>
          <a:p>
            <a:r>
              <a:rPr lang="en-US" dirty="0">
                <a:hlinkClick r:id="rId3"/>
              </a:rPr>
              <a:t>https://pvwatts.nrel.gov/</a:t>
            </a:r>
            <a:endParaRPr lang="en-US" dirty="0"/>
          </a:p>
          <a:p>
            <a:endParaRPr lang="en-US" dirty="0"/>
          </a:p>
          <a:p>
            <a:r>
              <a:rPr lang="en-US" dirty="0"/>
              <a:t>Schuler County Hwy Dept.</a:t>
            </a:r>
          </a:p>
          <a:p>
            <a:r>
              <a:rPr lang="en-US" u="sng" dirty="0">
                <a:hlinkClick r:id="rId4"/>
              </a:rPr>
              <a:t>Schuyler Co. Hwy. Dept. Plant overview (sunnyportal.com)</a:t>
            </a:r>
            <a:endParaRPr lang="en-US" dirty="0"/>
          </a:p>
          <a:p>
            <a:r>
              <a:rPr lang="en-US" dirty="0"/>
              <a:t>Commissioned: June 02, 2011</a:t>
            </a:r>
          </a:p>
          <a:p>
            <a:r>
              <a:rPr lang="en-US" dirty="0"/>
              <a:t>108,736 </a:t>
            </a:r>
            <a:r>
              <a:rPr lang="en-US" dirty="0" err="1"/>
              <a:t>kWhs</a:t>
            </a:r>
            <a:r>
              <a:rPr lang="en-US" dirty="0"/>
              <a:t> produced</a:t>
            </a:r>
          </a:p>
          <a:p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32E7-6D98-49BB-B71F-2AB5BD29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827" y="597277"/>
            <a:ext cx="7644627" cy="1097299"/>
          </a:xfrm>
        </p:spPr>
        <p:txBody>
          <a:bodyPr>
            <a:normAutofit/>
          </a:bodyPr>
          <a:lstStyle/>
          <a:p>
            <a:r>
              <a:rPr lang="en-US" dirty="0"/>
              <a:t>Solar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3806-A612-4436-B8E8-48583CA0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7647" y="2270254"/>
            <a:ext cx="7644627" cy="4012067"/>
          </a:xfrm>
        </p:spPr>
        <p:txBody>
          <a:bodyPr>
            <a:normAutofit/>
          </a:bodyPr>
          <a:lstStyle/>
          <a:p>
            <a:r>
              <a:rPr lang="en-US" sz="3600" dirty="0"/>
              <a:t>Production</a:t>
            </a:r>
          </a:p>
          <a:p>
            <a:r>
              <a:rPr lang="en-US" sz="3600" dirty="0"/>
              <a:t>Total 66,734 </a:t>
            </a:r>
            <a:r>
              <a:rPr lang="en-US" sz="3600" dirty="0" err="1"/>
              <a:t>kWhs</a:t>
            </a:r>
            <a:r>
              <a:rPr lang="en-US" sz="3600" dirty="0"/>
              <a:t> - 4 years</a:t>
            </a:r>
          </a:p>
          <a:p>
            <a:endParaRPr lang="en-US" sz="3600" dirty="0"/>
          </a:p>
          <a:p>
            <a:r>
              <a:rPr lang="en-US" sz="3600" dirty="0"/>
              <a:t>Average annual production</a:t>
            </a:r>
          </a:p>
          <a:p>
            <a:r>
              <a:rPr lang="en-US" sz="3600" dirty="0"/>
              <a:t>16,390.25 kW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cyMzA4MjZkLWNmODEtNDZmOC05YjU2LTFjNWUxZGU5NzI5MSIgdmFsdWU9IiIgeG1sbnM9Imh0dHA6Ly93d3cuYm9sZG9uamFtZXMuY29tLzIwMDgvMDEvc2llL2ludGVybmFsL2xhYmVsIiAvPjwvc2lzbD48VXNlck5hbWU+TEVJRE9TLUNPUlBcdGhvbXBzb25tZTM8L1VzZXJOYW1lPjxEYXRlVGltZT4zLzE5LzIwMjEgNTo1MjozOSBQTTwvRGF0ZVRpbWU+PExhYmVsU3RyaW5nPlRoaXJkIFBhcnR5IFByb3RlY3RlZCBJbmZvcm1hdGlvbjwvTGFiZWxTdHJpbmc+PC9pdGVtPjwvbGFiZWxIaXN0b3J5Pg==</Value>
</WrappedLabelHistory>
</file>

<file path=customXml/item2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7230826d-cf81-46f8-9b56-1c5e1de97291" value=""/>
</sisl>
</file>

<file path=customXml/itemProps1.xml><?xml version="1.0" encoding="utf-8"?>
<ds:datastoreItem xmlns:ds="http://schemas.openxmlformats.org/officeDocument/2006/customXml" ds:itemID="{350CBDDB-15E7-4CB5-BE50-3E2B2B0FAABA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535163DF-C00E-4C38-B8FB-99F0293AF62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429</Words>
  <Application>Microsoft Office PowerPoint</Application>
  <PresentationFormat>Widescreen</PresentationFormat>
  <Paragraphs>130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Solar Energy</vt:lpstr>
      <vt:lpstr>Solar Energy</vt:lpstr>
      <vt:lpstr>Solar Energy</vt:lpstr>
      <vt:lpstr>Solar Energy</vt:lpstr>
      <vt:lpstr>Solar Energy</vt:lpstr>
      <vt:lpstr>Solar Energy</vt:lpstr>
      <vt:lpstr>Solar Energy</vt:lpstr>
      <vt:lpstr>Solar Energy</vt:lpstr>
      <vt:lpstr>Solar Energy</vt:lpstr>
      <vt:lpstr>Solar Energy</vt:lpstr>
      <vt:lpstr>Solar Energy</vt:lpstr>
      <vt:lpstr>Solar Energy</vt:lpstr>
      <vt:lpstr>Solar Energy</vt:lpstr>
      <vt:lpstr>Solar Energy</vt:lpstr>
      <vt:lpstr>Solar Energy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Steinmetz</dc:creator>
  <cp:lastModifiedBy>Thompson, Michael E. [US-US]</cp:lastModifiedBy>
  <cp:revision>32</cp:revision>
  <cp:lastPrinted>2021-03-18T13:56:04Z</cp:lastPrinted>
  <dcterms:created xsi:type="dcterms:W3CDTF">2021-03-17T12:48:44Z</dcterms:created>
  <dcterms:modified xsi:type="dcterms:W3CDTF">2021-03-19T17:53:16Z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41008386-c054-4111-93d1-109c2c68cf9f</vt:lpwstr>
  </property>
  <property fmtid="{D5CDD505-2E9C-101B-9397-08002B2CF9AE}" pid="3" name="bjSaver">
    <vt:lpwstr>pvrTxd1f4vEAt5VuY7KW/Y5hb3N9akuf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5" name="bjDocumentLabelXML-0">
    <vt:lpwstr>ames.com/2008/01/sie/internal/label"&gt;&lt;element uid="7230826d-cf81-46f8-9b56-1c5e1de97291" value="" /&gt;&lt;/sisl&gt;</vt:lpwstr>
  </property>
  <property fmtid="{D5CDD505-2E9C-101B-9397-08002B2CF9AE}" pid="6" name="bjDocumentSecurityLabel">
    <vt:lpwstr>Third Party Protected Information</vt:lpwstr>
  </property>
  <property fmtid="{D5CDD505-2E9C-101B-9397-08002B2CF9AE}" pid="7" name="bjLabelHistoryID">
    <vt:lpwstr>{350CBDDB-15E7-4CB5-BE50-3E2B2B0FAABA}</vt:lpwstr>
  </property>
</Properties>
</file>